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4" r:id="rId3"/>
    <p:sldId id="260" r:id="rId4"/>
    <p:sldId id="258" r:id="rId5"/>
    <p:sldId id="268" r:id="rId6"/>
    <p:sldId id="261" r:id="rId7"/>
    <p:sldId id="265" r:id="rId8"/>
    <p:sldId id="264" r:id="rId9"/>
    <p:sldId id="263" r:id="rId10"/>
    <p:sldId id="262" r:id="rId11"/>
    <p:sldId id="267" r:id="rId12"/>
    <p:sldId id="259" r:id="rId13"/>
    <p:sldId id="269" r:id="rId14"/>
    <p:sldId id="270" r:id="rId15"/>
    <p:sldId id="271" r:id="rId16"/>
    <p:sldId id="272" r:id="rId17"/>
  </p:sldIdLst>
  <p:sldSz cx="9906000" cy="6858000" type="A4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5" d="100"/>
          <a:sy n="55" d="100"/>
        </p:scale>
        <p:origin x="-1932" y="-570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7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40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40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5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2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2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1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1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2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2" y="273052"/>
            <a:ext cx="553773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2" y="1435102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1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9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2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2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2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2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go4.imgsmail.ru/imgpreview?key=247b5edca4320ae6&amp;mb=imgdb_preview_3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905999" cy="6858000"/>
          </a:xfrm>
          <a:prstGeom prst="rect">
            <a:avLst/>
          </a:prstGeom>
          <a:noFill/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3872880" y="980728"/>
            <a:ext cx="5866234" cy="1944216"/>
          </a:xfrm>
        </p:spPr>
        <p:txBody>
          <a:bodyPr>
            <a:noAutofit/>
          </a:bodyPr>
          <a:lstStyle/>
          <a:p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Шарипов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Саят 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Шарипович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15.02.1922 - 24.11.2000</a:t>
            </a:r>
            <a:b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ветеран войны, труда, полковник в отставке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одзаголовок 10"/>
          <p:cNvSpPr>
            <a:spLocks noGrp="1"/>
          </p:cNvSpPr>
          <p:nvPr>
            <p:ph type="subTitle" idx="1"/>
          </p:nvPr>
        </p:nvSpPr>
        <p:spPr>
          <a:xfrm>
            <a:off x="416496" y="5301208"/>
            <a:ext cx="7272808" cy="936104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Государственный архив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Аккольского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района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из фонда личного происхождения № 353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2020 год 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 descr="https://go3.imgsmail.ru/imgpreview?key=691fbe5038187b12&amp;mb=imgdb_preview_1087"/>
          <p:cNvPicPr>
            <a:picLocks noChangeAspect="1" noChangeArrowheads="1"/>
          </p:cNvPicPr>
          <p:nvPr/>
        </p:nvPicPr>
        <p:blipFill>
          <a:blip r:embed="rId3" cstate="print"/>
          <a:srcRect l="36288" t="33264" r="6257" b="9281"/>
          <a:stretch>
            <a:fillRect/>
          </a:stretch>
        </p:blipFill>
        <p:spPr bwMode="auto">
          <a:xfrm>
            <a:off x="8121352" y="5085184"/>
            <a:ext cx="1368152" cy="13681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avatars.mds.yandex.net/get-pdb/1880804/a6e8701d-ed90-49c2-a783-c7731fe801aa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9567" y="0"/>
            <a:ext cx="10297144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472" y="404664"/>
            <a:ext cx="5256584" cy="6192688"/>
          </a:xfrm>
        </p:spPr>
        <p:txBody>
          <a:bodyPr>
            <a:noAutofit/>
          </a:bodyPr>
          <a:lstStyle/>
          <a:p>
            <a:pPr algn="l"/>
            <a:r>
              <a:rPr lang="ru-RU" sz="1700" dirty="0" smtClean="0"/>
              <a:t>За свою жизнь </a:t>
            </a:r>
            <a:r>
              <a:rPr lang="ru-RU" sz="1700" dirty="0" err="1" smtClean="0"/>
              <a:t>Шарипов</a:t>
            </a:r>
            <a:r>
              <a:rPr lang="ru-RU" sz="1700" dirty="0" smtClean="0"/>
              <a:t> С.Ш. воспитал  троих детей. </a:t>
            </a:r>
            <a:br>
              <a:rPr lang="ru-RU" sz="1700" dirty="0" smtClean="0"/>
            </a:br>
            <a:r>
              <a:rPr lang="ru-RU" sz="1700" dirty="0" smtClean="0"/>
              <a:t>      Старшая дочь </a:t>
            </a:r>
            <a:r>
              <a:rPr lang="ru-RU" sz="1700" dirty="0" err="1" smtClean="0"/>
              <a:t>Лаура</a:t>
            </a:r>
            <a:r>
              <a:rPr lang="ru-RU" sz="1700" dirty="0" smtClean="0"/>
              <a:t> 1953 г.р. окончила Карагандинский кооперативный институт,  проработала в Карагандинском </a:t>
            </a:r>
            <a:r>
              <a:rPr lang="ru-RU" sz="1700" dirty="0" err="1" smtClean="0"/>
              <a:t>облпотребсоюзе</a:t>
            </a:r>
            <a:r>
              <a:rPr lang="ru-RU" sz="1700" dirty="0" smtClean="0"/>
              <a:t> начальником книжного отдела, в настоящее время на заслуженном отдыхе. </a:t>
            </a:r>
            <a:r>
              <a:rPr lang="ru-RU" sz="1700" dirty="0" err="1" smtClean="0"/>
              <a:t>Лаура</a:t>
            </a:r>
            <a:r>
              <a:rPr lang="ru-RU" sz="1700" dirty="0" smtClean="0"/>
              <a:t> </a:t>
            </a:r>
            <a:r>
              <a:rPr lang="ru-RU" sz="1700" dirty="0" err="1" smtClean="0"/>
              <a:t>Саябековна</a:t>
            </a:r>
            <a:r>
              <a:rPr lang="ru-RU" sz="1700" dirty="0" smtClean="0"/>
              <a:t> </a:t>
            </a:r>
            <a:r>
              <a:rPr lang="ru-RU" sz="1700" dirty="0" err="1" smtClean="0"/>
              <a:t>Темирбулатова</a:t>
            </a:r>
            <a:r>
              <a:rPr lang="ru-RU" sz="1700" dirty="0" smtClean="0"/>
              <a:t> (</a:t>
            </a:r>
            <a:r>
              <a:rPr lang="ru-RU" sz="1700" dirty="0" err="1" smtClean="0"/>
              <a:t>Шарипова</a:t>
            </a:r>
            <a:r>
              <a:rPr lang="ru-RU" sz="1700" dirty="0" smtClean="0"/>
              <a:t>) проживает в  г.Караганде </a:t>
            </a:r>
            <a:r>
              <a:rPr lang="ru-RU" sz="1700" dirty="0" err="1" smtClean="0"/>
              <a:t>мкр</a:t>
            </a:r>
            <a:r>
              <a:rPr lang="ru-RU" sz="1700" dirty="0" smtClean="0"/>
              <a:t>. Шахтерский, квартал 10, дом 15. У </a:t>
            </a:r>
            <a:r>
              <a:rPr lang="ru-RU" sz="1700" dirty="0" err="1" smtClean="0"/>
              <a:t>Лауры</a:t>
            </a:r>
            <a:r>
              <a:rPr lang="ru-RU" sz="1700" dirty="0" smtClean="0"/>
              <a:t> </a:t>
            </a:r>
            <a:r>
              <a:rPr lang="ru-RU" sz="1700" dirty="0" err="1" smtClean="0"/>
              <a:t>Саябековны</a:t>
            </a:r>
            <a:r>
              <a:rPr lang="ru-RU" sz="1700" dirty="0" smtClean="0"/>
              <a:t> две дочери. Старшая Динара работает в  банке с </a:t>
            </a:r>
            <a:r>
              <a:rPr lang="en-US" sz="1700" dirty="0" smtClean="0"/>
              <a:t>VIP</a:t>
            </a:r>
            <a:r>
              <a:rPr lang="ru-RU" sz="1700" dirty="0" smtClean="0"/>
              <a:t> клиентами, вторая </a:t>
            </a:r>
            <a:r>
              <a:rPr lang="ru-RU" sz="1700" dirty="0" err="1" smtClean="0"/>
              <a:t>Асема</a:t>
            </a:r>
            <a:r>
              <a:rPr lang="ru-RU" sz="1700" dirty="0" smtClean="0"/>
              <a:t>, живет и работает в Канаде более 15 лет.</a:t>
            </a:r>
            <a:br>
              <a:rPr lang="ru-RU" sz="1700" dirty="0" smtClean="0"/>
            </a:br>
            <a:r>
              <a:rPr lang="ru-RU" sz="1700" dirty="0" smtClean="0"/>
              <a:t>      Сын Алтай (1954 -2014гг.) – окончил кооперативный институт.</a:t>
            </a:r>
            <a:br>
              <a:rPr lang="ru-RU" sz="1700" dirty="0" smtClean="0"/>
            </a:br>
            <a:r>
              <a:rPr lang="ru-RU" sz="1700" dirty="0" smtClean="0"/>
              <a:t> Сын Алтая - </a:t>
            </a:r>
            <a:r>
              <a:rPr lang="ru-RU" sz="1700" dirty="0" err="1" smtClean="0"/>
              <a:t>Дамир</a:t>
            </a:r>
            <a:r>
              <a:rPr lang="ru-RU" sz="1700" dirty="0" smtClean="0"/>
              <a:t>, закончил Военный институт, с января по июнь 2019 года проходил учебу в г. Санкт-Петербург РФ, в Михайловской артиллерийской академии, на данный момент учится в Национальном университете обороны им.1-го Президента РК. Н.Назарбаева.</a:t>
            </a:r>
            <a:br>
              <a:rPr lang="ru-RU" sz="1700" dirty="0" smtClean="0"/>
            </a:br>
            <a:r>
              <a:rPr lang="ru-RU" sz="1700" dirty="0" smtClean="0"/>
              <a:t>       Сын </a:t>
            </a:r>
            <a:r>
              <a:rPr lang="ru-RU" sz="1700" dirty="0" err="1" smtClean="0"/>
              <a:t>Серик</a:t>
            </a:r>
            <a:r>
              <a:rPr lang="ru-RU" sz="1700" dirty="0" smtClean="0"/>
              <a:t> -(1957-2017гг.)  воспитал одного сына Милана. Милан на данный момент не женат.</a:t>
            </a:r>
            <a:br>
              <a:rPr lang="ru-RU" sz="1700" dirty="0" smtClean="0"/>
            </a:br>
            <a:r>
              <a:rPr lang="ru-RU" sz="1700" dirty="0" smtClean="0"/>
              <a:t>Жизненный путь С.Ш. </a:t>
            </a:r>
            <a:r>
              <a:rPr lang="ru-RU" sz="1700" dirty="0" err="1" smtClean="0"/>
              <a:t>Шарипова</a:t>
            </a:r>
            <a:r>
              <a:rPr lang="ru-RU" sz="1700" dirty="0" smtClean="0"/>
              <a:t> продолжают                 5 внуков, 11 правнуков.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pic>
        <p:nvPicPr>
          <p:cNvPr id="22530" name="Picture 2" descr="C:\Users\admin\Desktop\фото с внуком 001.jpg"/>
          <p:cNvPicPr>
            <a:picLocks noChangeAspect="1" noChangeArrowheads="1"/>
          </p:cNvPicPr>
          <p:nvPr/>
        </p:nvPicPr>
        <p:blipFill>
          <a:blip r:embed="rId3" cstate="print"/>
          <a:srcRect r="8621"/>
          <a:stretch>
            <a:fillRect/>
          </a:stretch>
        </p:blipFill>
        <p:spPr bwMode="auto">
          <a:xfrm>
            <a:off x="5385048" y="404664"/>
            <a:ext cx="3960440" cy="30493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kartinkijane.ru/pic/201304/1366x768/kartinkijane.ru-261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Users\admin\Desktop\д 10   вырезка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496" y="136525"/>
            <a:ext cx="9145016" cy="65833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kartinkijane.ru/pic/201304/1366x768/kartinkijane.ru-261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906000" cy="6858000"/>
          </a:xfrm>
          <a:prstGeom prst="rect">
            <a:avLst/>
          </a:prstGeom>
          <a:noFill/>
        </p:spPr>
      </p:pic>
      <p:pic>
        <p:nvPicPr>
          <p:cNvPr id="16387" name="Picture 3" descr="D:\Рабочий стол\ответ по запросу из райакимата 2019\шарипов\сканер Шарипов\приглашение на встречу однополчан Шарипову1975 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472" y="476672"/>
            <a:ext cx="4597664" cy="5933256"/>
          </a:xfrm>
          <a:prstGeom prst="rect">
            <a:avLst/>
          </a:prstGeom>
          <a:noFill/>
        </p:spPr>
      </p:pic>
      <p:pic>
        <p:nvPicPr>
          <p:cNvPr id="16388" name="Picture 4" descr="C:\Users\admin\Desktop\телеграмма москва 1992 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476672"/>
            <a:ext cx="4670296" cy="57058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kartinkijane.ru/pic/201304/1366x768/kartinkijane.ru-261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1027" name="Picture 3" descr="D:\Рабочий стол\ответ по запросу из райакимата 2019\шарипов\сканер Шарипов\грамота 1975\1975 почетная грамота 1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488" y="908720"/>
            <a:ext cx="2376263" cy="3205507"/>
          </a:xfrm>
          <a:prstGeom prst="rect">
            <a:avLst/>
          </a:prstGeom>
          <a:noFill/>
        </p:spPr>
      </p:pic>
      <p:pic>
        <p:nvPicPr>
          <p:cNvPr id="8" name="Picture 2" descr="D:\Рабочий стол\ответ по запросу из райакимата 2019\шарипов\сканер Шарипов\грамота 1975\1975 почетная грамота 3 00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8423" t="2223" r="1859" b="5499"/>
          <a:stretch>
            <a:fillRect/>
          </a:stretch>
        </p:blipFill>
        <p:spPr bwMode="auto">
          <a:xfrm>
            <a:off x="272480" y="3257600"/>
            <a:ext cx="2545105" cy="3600400"/>
          </a:xfrm>
          <a:prstGeom prst="rect">
            <a:avLst/>
          </a:prstGeom>
          <a:noFill/>
        </p:spPr>
      </p:pic>
      <p:pic>
        <p:nvPicPr>
          <p:cNvPr id="1028" name="Picture 4" descr="D:\Рабочий стол\ответ по запросу из райакимата 2019\шарипов\сканер Шарипов\д 12 грамота 1968\грамота 1968 2 001.jpg"/>
          <p:cNvPicPr>
            <a:picLocks noChangeAspect="1" noChangeArrowheads="1"/>
          </p:cNvPicPr>
          <p:nvPr/>
        </p:nvPicPr>
        <p:blipFill>
          <a:blip r:embed="rId5" cstate="print"/>
          <a:srcRect l="7406" t="4038" r="2801" b="5095"/>
          <a:stretch>
            <a:fillRect/>
          </a:stretch>
        </p:blipFill>
        <p:spPr bwMode="auto">
          <a:xfrm>
            <a:off x="2648744" y="3535239"/>
            <a:ext cx="2232248" cy="3322761"/>
          </a:xfrm>
          <a:prstGeom prst="rect">
            <a:avLst/>
          </a:prstGeom>
          <a:noFill/>
        </p:spPr>
      </p:pic>
      <p:pic>
        <p:nvPicPr>
          <p:cNvPr id="1029" name="Picture 5" descr="D:\Рабочий стол\ответ по запросу из райакимата 2019\шарипов\сканер Шарипов\д 23\д 23 1 001.jpg"/>
          <p:cNvPicPr>
            <a:picLocks noChangeAspect="1" noChangeArrowheads="1"/>
          </p:cNvPicPr>
          <p:nvPr/>
        </p:nvPicPr>
        <p:blipFill>
          <a:blip r:embed="rId6" cstate="print"/>
          <a:srcRect l="8343" r="10195" b="17955"/>
          <a:stretch>
            <a:fillRect/>
          </a:stretch>
        </p:blipFill>
        <p:spPr bwMode="auto">
          <a:xfrm>
            <a:off x="4880992" y="3429000"/>
            <a:ext cx="2304256" cy="3191741"/>
          </a:xfrm>
          <a:prstGeom prst="rect">
            <a:avLst/>
          </a:prstGeom>
          <a:noFill/>
        </p:spPr>
      </p:pic>
      <p:pic>
        <p:nvPicPr>
          <p:cNvPr id="1030" name="Picture 6" descr="D:\Рабочий стол\ответ по запросу из райакимата 2019\шарипов\сканер Шарипов\д 23\д 23 2 001.jpg"/>
          <p:cNvPicPr>
            <a:picLocks noChangeAspect="1" noChangeArrowheads="1"/>
          </p:cNvPicPr>
          <p:nvPr/>
        </p:nvPicPr>
        <p:blipFill>
          <a:blip r:embed="rId7" cstate="print"/>
          <a:srcRect l="3715" r="13898" b="17955"/>
          <a:stretch>
            <a:fillRect/>
          </a:stretch>
        </p:blipFill>
        <p:spPr bwMode="auto">
          <a:xfrm>
            <a:off x="7185248" y="3429000"/>
            <a:ext cx="2355118" cy="3225539"/>
          </a:xfrm>
          <a:prstGeom prst="rect">
            <a:avLst/>
          </a:prstGeom>
          <a:noFill/>
        </p:spPr>
      </p:pic>
      <p:pic>
        <p:nvPicPr>
          <p:cNvPr id="1031" name="Picture 7" descr="D:\Рабочий стол\ответ по запросу из райакимата 2019\шарипов\сканер Шарипов\д10\д 10   3 001.jpg"/>
          <p:cNvPicPr>
            <a:picLocks noChangeAspect="1" noChangeArrowheads="1"/>
          </p:cNvPicPr>
          <p:nvPr/>
        </p:nvPicPr>
        <p:blipFill>
          <a:blip r:embed="rId8" cstate="print"/>
          <a:srcRect l="1864" r="7418" b="2218"/>
          <a:stretch>
            <a:fillRect/>
          </a:stretch>
        </p:blipFill>
        <p:spPr bwMode="auto">
          <a:xfrm>
            <a:off x="2720752" y="908720"/>
            <a:ext cx="1944216" cy="2882073"/>
          </a:xfrm>
          <a:prstGeom prst="rect">
            <a:avLst/>
          </a:prstGeom>
          <a:noFill/>
        </p:spPr>
      </p:pic>
      <p:pic>
        <p:nvPicPr>
          <p:cNvPr id="1032" name="Picture 8" descr="D:\Рабочий стол\ответ по запросу из райакимата 2019\шарипов\сканер Шарипов\д10\д 10  17 001.jpg"/>
          <p:cNvPicPr>
            <a:picLocks noChangeAspect="1" noChangeArrowheads="1"/>
          </p:cNvPicPr>
          <p:nvPr/>
        </p:nvPicPr>
        <p:blipFill>
          <a:blip r:embed="rId9" cstate="print"/>
          <a:srcRect l="3715" r="5566" b="2891"/>
          <a:stretch>
            <a:fillRect/>
          </a:stretch>
        </p:blipFill>
        <p:spPr bwMode="auto">
          <a:xfrm>
            <a:off x="4953000" y="260648"/>
            <a:ext cx="2086306" cy="3071416"/>
          </a:xfrm>
          <a:prstGeom prst="rect">
            <a:avLst/>
          </a:prstGeom>
          <a:noFill/>
        </p:spPr>
      </p:pic>
      <p:pic>
        <p:nvPicPr>
          <p:cNvPr id="1033" name="Picture 9" descr="D:\Рабочий стол\ответ по запросу из райакимата 2019\шарипов\сканер Шарипов\д10\д10     11 001.jpg"/>
          <p:cNvPicPr>
            <a:picLocks noChangeAspect="1" noChangeArrowheads="1"/>
          </p:cNvPicPr>
          <p:nvPr/>
        </p:nvPicPr>
        <p:blipFill>
          <a:blip r:embed="rId10" cstate="print"/>
          <a:srcRect l="1864" r="4641" b="6930"/>
          <a:stretch>
            <a:fillRect/>
          </a:stretch>
        </p:blipFill>
        <p:spPr bwMode="auto">
          <a:xfrm>
            <a:off x="7113240" y="332656"/>
            <a:ext cx="2136485" cy="2924944"/>
          </a:xfrm>
          <a:prstGeom prst="rect">
            <a:avLst/>
          </a:prstGeom>
          <a:noFill/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272480" y="260648"/>
            <a:ext cx="4593332" cy="7697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Почетные грамоты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kartinkijane.ru/pic/201304/1366x768/kartinkijane.ru-261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480" y="332656"/>
            <a:ext cx="4889748" cy="778098"/>
          </a:xfrm>
        </p:spPr>
        <p:txBody>
          <a:bodyPr>
            <a:normAutofit/>
          </a:bodyPr>
          <a:lstStyle/>
          <a:p>
            <a:r>
              <a:rPr lang="ru-RU" dirty="0" smtClean="0"/>
              <a:t>Почетные грамоты</a:t>
            </a:r>
            <a:endParaRPr lang="ru-RU" dirty="0"/>
          </a:p>
        </p:txBody>
      </p:sp>
      <p:pic>
        <p:nvPicPr>
          <p:cNvPr id="2050" name="Picture 2" descr="D:\Рабочий стол\ответ по запросу из райакимата 2019\шарипов\сканер Шарипов\д10\д 10 18 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3814" r="6235" b="7090"/>
          <a:stretch>
            <a:fillRect/>
          </a:stretch>
        </p:blipFill>
        <p:spPr bwMode="auto">
          <a:xfrm>
            <a:off x="560512" y="1484784"/>
            <a:ext cx="2088232" cy="2729119"/>
          </a:xfrm>
          <a:prstGeom prst="rect">
            <a:avLst/>
          </a:prstGeom>
          <a:noFill/>
        </p:spPr>
      </p:pic>
      <p:pic>
        <p:nvPicPr>
          <p:cNvPr id="2051" name="Picture 3" descr="D:\Рабочий стол\ответ по запросу из райакимата 2019\шарипов\сканер Шарипов\д10\д 10  14б 001.jpg"/>
          <p:cNvPicPr>
            <a:picLocks noChangeAspect="1" noChangeArrowheads="1"/>
          </p:cNvPicPr>
          <p:nvPr/>
        </p:nvPicPr>
        <p:blipFill>
          <a:blip r:embed="rId4" cstate="print"/>
          <a:srcRect l="1853" b="1538"/>
          <a:stretch>
            <a:fillRect/>
          </a:stretch>
        </p:blipFill>
        <p:spPr bwMode="auto">
          <a:xfrm rot="5400000">
            <a:off x="701213" y="4224403"/>
            <a:ext cx="1878838" cy="2592288"/>
          </a:xfrm>
          <a:prstGeom prst="rect">
            <a:avLst/>
          </a:prstGeom>
          <a:noFill/>
        </p:spPr>
      </p:pic>
      <p:pic>
        <p:nvPicPr>
          <p:cNvPr id="2052" name="Picture 4" descr="D:\Рабочий стол\ответ по запросу из райакимата 2019\шарипов\сканер Шарипов\д10\д 10   15 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7142907" y="4191421"/>
            <a:ext cx="1884880" cy="2808311"/>
          </a:xfrm>
          <a:prstGeom prst="rect">
            <a:avLst/>
          </a:prstGeom>
          <a:noFill/>
        </p:spPr>
      </p:pic>
      <p:pic>
        <p:nvPicPr>
          <p:cNvPr id="2054" name="Picture 6" descr="D:\Рабочий стол\ответ по запросу из райакимата 2019\шарипов\сканер Шарипов\д10\д 10   6 001.jpg"/>
          <p:cNvPicPr>
            <a:picLocks noChangeAspect="1" noChangeArrowheads="1"/>
          </p:cNvPicPr>
          <p:nvPr/>
        </p:nvPicPr>
        <p:blipFill>
          <a:blip r:embed="rId6" cstate="print"/>
          <a:srcRect l="4641" t="857" r="5566" b="6930"/>
          <a:stretch>
            <a:fillRect/>
          </a:stretch>
        </p:blipFill>
        <p:spPr bwMode="auto">
          <a:xfrm>
            <a:off x="7617296" y="188640"/>
            <a:ext cx="1872208" cy="2644252"/>
          </a:xfrm>
          <a:prstGeom prst="rect">
            <a:avLst/>
          </a:prstGeom>
          <a:noFill/>
        </p:spPr>
      </p:pic>
      <p:pic>
        <p:nvPicPr>
          <p:cNvPr id="2056" name="Picture 8" descr="D:\Рабочий стол\ответ по запросу из райакимата 2019\шарипов\сканер Шарипов\д10\д 10   5 001.jpg"/>
          <p:cNvPicPr>
            <a:picLocks noChangeAspect="1" noChangeArrowheads="1"/>
          </p:cNvPicPr>
          <p:nvPr/>
        </p:nvPicPr>
        <p:blipFill>
          <a:blip r:embed="rId7" cstate="print"/>
          <a:srcRect l="2789" t="2876" r="7418" b="8276"/>
          <a:stretch>
            <a:fillRect/>
          </a:stretch>
        </p:blipFill>
        <p:spPr bwMode="auto">
          <a:xfrm>
            <a:off x="5457056" y="188640"/>
            <a:ext cx="1904939" cy="2592288"/>
          </a:xfrm>
          <a:prstGeom prst="rect">
            <a:avLst/>
          </a:prstGeom>
          <a:noFill/>
        </p:spPr>
      </p:pic>
      <p:pic>
        <p:nvPicPr>
          <p:cNvPr id="2057" name="Picture 9" descr="D:\Рабочий стол\ответ по запросу из райакимата 2019\шарипов\сканер Шарипов\д10\д 10  19 001.jpg"/>
          <p:cNvPicPr>
            <a:picLocks noChangeAspect="1" noChangeArrowheads="1"/>
          </p:cNvPicPr>
          <p:nvPr/>
        </p:nvPicPr>
        <p:blipFill>
          <a:blip r:embed="rId8" cstate="print"/>
          <a:srcRect b="2891"/>
          <a:stretch>
            <a:fillRect/>
          </a:stretch>
        </p:blipFill>
        <p:spPr bwMode="auto">
          <a:xfrm>
            <a:off x="2936776" y="1268760"/>
            <a:ext cx="1887084" cy="2520280"/>
          </a:xfrm>
          <a:prstGeom prst="rect">
            <a:avLst/>
          </a:prstGeom>
          <a:noFill/>
        </p:spPr>
      </p:pic>
      <p:pic>
        <p:nvPicPr>
          <p:cNvPr id="2058" name="Picture 10" descr="D:\Рабочий стол\ответ по запросу из райакимата 2019\шарипов\сканер Шарипов\д10\д 10  8б 001.jpg"/>
          <p:cNvPicPr>
            <a:picLocks noChangeAspect="1" noChangeArrowheads="1"/>
          </p:cNvPicPr>
          <p:nvPr/>
        </p:nvPicPr>
        <p:blipFill>
          <a:blip r:embed="rId9" cstate="print"/>
          <a:srcRect t="10288" r="45629" b="14326"/>
          <a:stretch>
            <a:fillRect/>
          </a:stretch>
        </p:blipFill>
        <p:spPr bwMode="auto">
          <a:xfrm rot="5400000">
            <a:off x="6349207" y="1456729"/>
            <a:ext cx="1888104" cy="4392487"/>
          </a:xfrm>
          <a:prstGeom prst="rect">
            <a:avLst/>
          </a:prstGeom>
          <a:noFill/>
        </p:spPr>
      </p:pic>
      <p:pic>
        <p:nvPicPr>
          <p:cNvPr id="14" name="Picture 7" descr="D:\Рабочий стол\ответ по запросу из райакимата 2019\шарипов\сканер Шарипов\д10\д 10     10б 001.jpg"/>
          <p:cNvPicPr>
            <a:picLocks noChangeAspect="1" noChangeArrowheads="1"/>
          </p:cNvPicPr>
          <p:nvPr/>
        </p:nvPicPr>
        <p:blipFill>
          <a:blip r:embed="rId10" cstate="print"/>
          <a:srcRect t="2876" r="938" b="37219"/>
          <a:stretch>
            <a:fillRect/>
          </a:stretch>
        </p:blipFill>
        <p:spPr bwMode="auto">
          <a:xfrm>
            <a:off x="3152801" y="4271414"/>
            <a:ext cx="3096344" cy="2284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kartinkijane.ru/pic/201304/1366x768/kartinkijane.ru-261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pic>
        <p:nvPicPr>
          <p:cNvPr id="3074" name="Picture 2" descr="D:\Рабочий стол\ответ по запросу из райакимата 2019\шарипов\сканер Шарипов\д11\д 11   18 001.jpg"/>
          <p:cNvPicPr>
            <a:picLocks noChangeAspect="1" noChangeArrowheads="1"/>
          </p:cNvPicPr>
          <p:nvPr/>
        </p:nvPicPr>
        <p:blipFill>
          <a:blip r:embed="rId3" cstate="print"/>
          <a:srcRect r="2789" b="4237"/>
          <a:stretch>
            <a:fillRect/>
          </a:stretch>
        </p:blipFill>
        <p:spPr bwMode="auto">
          <a:xfrm>
            <a:off x="416496" y="3429000"/>
            <a:ext cx="2338583" cy="3168352"/>
          </a:xfrm>
          <a:prstGeom prst="rect">
            <a:avLst/>
          </a:prstGeom>
          <a:noFill/>
        </p:spPr>
      </p:pic>
      <p:pic>
        <p:nvPicPr>
          <p:cNvPr id="3075" name="Picture 3" descr="D:\Рабочий стол\ответ по запросу из райакимата 2019\шарипов\сканер Шарипов\д11\д 11 поздравление 001.jpg"/>
          <p:cNvPicPr>
            <a:picLocks noChangeAspect="1" noChangeArrowheads="1"/>
          </p:cNvPicPr>
          <p:nvPr/>
        </p:nvPicPr>
        <p:blipFill>
          <a:blip r:embed="rId4" cstate="print"/>
          <a:srcRect r="5956" b="5437"/>
          <a:stretch>
            <a:fillRect/>
          </a:stretch>
        </p:blipFill>
        <p:spPr bwMode="auto">
          <a:xfrm rot="-60000">
            <a:off x="2745492" y="3424094"/>
            <a:ext cx="2305827" cy="3188726"/>
          </a:xfrm>
          <a:prstGeom prst="rect">
            <a:avLst/>
          </a:prstGeom>
          <a:noFill/>
        </p:spPr>
      </p:pic>
      <p:pic>
        <p:nvPicPr>
          <p:cNvPr id="3076" name="Picture 4" descr="D:\Рабочий стол\ответ по запросу из райакимата 2019\шарипов\сканер Шарипов\д11\д11 17 001.jpg"/>
          <p:cNvPicPr>
            <a:picLocks noChangeAspect="1" noChangeArrowheads="1"/>
          </p:cNvPicPr>
          <p:nvPr/>
        </p:nvPicPr>
        <p:blipFill>
          <a:blip r:embed="rId5" cstate="print"/>
          <a:srcRect t="857" r="1864" b="6930"/>
          <a:stretch>
            <a:fillRect/>
          </a:stretch>
        </p:blipFill>
        <p:spPr bwMode="auto">
          <a:xfrm>
            <a:off x="5169024" y="3429000"/>
            <a:ext cx="2232248" cy="3168352"/>
          </a:xfrm>
          <a:prstGeom prst="rect">
            <a:avLst/>
          </a:prstGeom>
          <a:noFill/>
        </p:spPr>
      </p:pic>
      <p:pic>
        <p:nvPicPr>
          <p:cNvPr id="3077" name="Picture 5" descr="D:\Рабочий стол\ответ по запросу из райакимата 2019\шарипов\сканер Шарипов\д11\д11  19 001.jpg"/>
          <p:cNvPicPr>
            <a:picLocks noChangeAspect="1" noChangeArrowheads="1"/>
          </p:cNvPicPr>
          <p:nvPr/>
        </p:nvPicPr>
        <p:blipFill>
          <a:blip r:embed="rId6" cstate="print"/>
          <a:srcRect r="1864" b="4237"/>
          <a:stretch>
            <a:fillRect/>
          </a:stretch>
        </p:blipFill>
        <p:spPr bwMode="auto">
          <a:xfrm>
            <a:off x="7473280" y="3501008"/>
            <a:ext cx="2247853" cy="3016703"/>
          </a:xfrm>
          <a:prstGeom prst="rect">
            <a:avLst/>
          </a:prstGeom>
          <a:noFill/>
        </p:spPr>
      </p:pic>
      <p:pic>
        <p:nvPicPr>
          <p:cNvPr id="3078" name="Picture 6" descr="D:\Рабочий стол\ответ по запросу из райакимата 2019\шарипов\сканер Шарипов\д11\д11  21 а 001.jpg"/>
          <p:cNvPicPr>
            <a:picLocks noChangeAspect="1" noChangeArrowheads="1"/>
          </p:cNvPicPr>
          <p:nvPr/>
        </p:nvPicPr>
        <p:blipFill>
          <a:blip r:embed="rId7" cstate="print"/>
          <a:srcRect l="6492" r="9269" b="15680"/>
          <a:stretch>
            <a:fillRect/>
          </a:stretch>
        </p:blipFill>
        <p:spPr bwMode="auto">
          <a:xfrm>
            <a:off x="7473280" y="404664"/>
            <a:ext cx="2144602" cy="2952328"/>
          </a:xfrm>
          <a:prstGeom prst="rect">
            <a:avLst/>
          </a:prstGeom>
          <a:noFill/>
        </p:spPr>
      </p:pic>
      <p:pic>
        <p:nvPicPr>
          <p:cNvPr id="3079" name="Picture 7" descr="D:\Рабочий стол\ответ по запросу из райакимата 2019\шарипов\сканер Шарипов\д11\д 11 2 001.jpg"/>
          <p:cNvPicPr>
            <a:picLocks noChangeAspect="1" noChangeArrowheads="1"/>
          </p:cNvPicPr>
          <p:nvPr/>
        </p:nvPicPr>
        <p:blipFill>
          <a:blip r:embed="rId8" cstate="print"/>
          <a:srcRect l="3715" t="3550" r="3715" b="6257"/>
          <a:stretch>
            <a:fillRect/>
          </a:stretch>
        </p:blipFill>
        <p:spPr bwMode="auto">
          <a:xfrm>
            <a:off x="5169024" y="404664"/>
            <a:ext cx="2203229" cy="2952327"/>
          </a:xfrm>
          <a:prstGeom prst="rect">
            <a:avLst/>
          </a:prstGeom>
          <a:noFill/>
        </p:spPr>
      </p:pic>
      <p:pic>
        <p:nvPicPr>
          <p:cNvPr id="3080" name="Picture 8" descr="D:\Рабочий стол\ответ по запросу из райакимата 2019\шарипов\сканер Шарипов\д11\д11л3 001.jpg"/>
          <p:cNvPicPr>
            <a:picLocks noChangeAspect="1" noChangeArrowheads="1"/>
          </p:cNvPicPr>
          <p:nvPr/>
        </p:nvPicPr>
        <p:blipFill>
          <a:blip r:embed="rId9" cstate="print"/>
          <a:srcRect l="4628" r="10195" b="10968"/>
          <a:stretch>
            <a:fillRect/>
          </a:stretch>
        </p:blipFill>
        <p:spPr bwMode="auto">
          <a:xfrm>
            <a:off x="2936776" y="404664"/>
            <a:ext cx="2034671" cy="2924944"/>
          </a:xfrm>
          <a:prstGeom prst="rect">
            <a:avLst/>
          </a:prstGeom>
          <a:noFill/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272480" y="332656"/>
            <a:ext cx="2664296" cy="17281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Почетные грамоты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81" name="Picture 9" descr="D:\Рабочий стол\ответ по запросу из райакимата 2019\шарипов\сканер Шарипов\д11\д 11  8 001.jpg"/>
          <p:cNvPicPr>
            <a:picLocks noChangeAspect="1" noChangeArrowheads="1"/>
          </p:cNvPicPr>
          <p:nvPr/>
        </p:nvPicPr>
        <p:blipFill>
          <a:blip r:embed="rId10" cstate="print"/>
          <a:srcRect l="23742" t="18526" r="3710" b="25932"/>
          <a:stretch>
            <a:fillRect/>
          </a:stretch>
        </p:blipFill>
        <p:spPr bwMode="auto">
          <a:xfrm>
            <a:off x="488504" y="1988840"/>
            <a:ext cx="2328394" cy="12961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www.kartinkijane.ru/pic/201304/1366x768/kartinkijane.ru-261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Удостоверения к медалям</a:t>
            </a:r>
            <a:endParaRPr lang="ru-RU" dirty="0"/>
          </a:p>
        </p:txBody>
      </p:sp>
      <p:pic>
        <p:nvPicPr>
          <p:cNvPr id="4098" name="Picture 2" descr="D:\Рабочий стол\ответ по запросу из райакимата 2019\шарипов\сканер Шарипов\д 5 уд к медалям\д 5   16 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0612" r="14988" b="64366"/>
          <a:stretch>
            <a:fillRect/>
          </a:stretch>
        </p:blipFill>
        <p:spPr bwMode="auto">
          <a:xfrm>
            <a:off x="3800872" y="1340768"/>
            <a:ext cx="2448272" cy="1612776"/>
          </a:xfrm>
          <a:prstGeom prst="rect">
            <a:avLst/>
          </a:prstGeom>
          <a:noFill/>
        </p:spPr>
      </p:pic>
      <p:pic>
        <p:nvPicPr>
          <p:cNvPr id="4099" name="Picture 3" descr="D:\Рабочий стол\ответ по запросу из райакимата 2019\шарипов\сканер Шарипов\д 5 уд к медалям\д 5   36 001.jpg"/>
          <p:cNvPicPr>
            <a:picLocks noChangeAspect="1" noChangeArrowheads="1"/>
          </p:cNvPicPr>
          <p:nvPr/>
        </p:nvPicPr>
        <p:blipFill>
          <a:blip r:embed="rId4" cstate="print"/>
          <a:srcRect l="20429" r="4081" b="60459"/>
          <a:stretch>
            <a:fillRect/>
          </a:stretch>
        </p:blipFill>
        <p:spPr bwMode="auto">
          <a:xfrm>
            <a:off x="632520" y="1268760"/>
            <a:ext cx="2664296" cy="1919287"/>
          </a:xfrm>
          <a:prstGeom prst="rect">
            <a:avLst/>
          </a:prstGeom>
          <a:noFill/>
        </p:spPr>
      </p:pic>
      <p:pic>
        <p:nvPicPr>
          <p:cNvPr id="4100" name="Picture 4" descr="D:\Рабочий стол\ответ по запросу из райакимата 2019\шарипов\сканер Шарипов\д 5 уд к медалям\д 5  18  001.jpg"/>
          <p:cNvPicPr>
            <a:picLocks noChangeAspect="1" noChangeArrowheads="1"/>
          </p:cNvPicPr>
          <p:nvPr/>
        </p:nvPicPr>
        <p:blipFill>
          <a:blip r:embed="rId5" cstate="print"/>
          <a:srcRect l="16354" r="7916" b="63653"/>
          <a:stretch>
            <a:fillRect/>
          </a:stretch>
        </p:blipFill>
        <p:spPr bwMode="auto">
          <a:xfrm>
            <a:off x="632520" y="3068960"/>
            <a:ext cx="2664296" cy="1758670"/>
          </a:xfrm>
          <a:prstGeom prst="rect">
            <a:avLst/>
          </a:prstGeom>
          <a:noFill/>
        </p:spPr>
      </p:pic>
      <p:pic>
        <p:nvPicPr>
          <p:cNvPr id="4101" name="Picture 5" descr="D:\Рабочий стол\ответ по запросу из райакимата 2019\шарипов\сканер Шарипов\д 5 уд к медалям\д 5  28 001.jpg"/>
          <p:cNvPicPr>
            <a:picLocks noChangeAspect="1" noChangeArrowheads="1"/>
          </p:cNvPicPr>
          <p:nvPr/>
        </p:nvPicPr>
        <p:blipFill>
          <a:blip r:embed="rId6" cstate="print"/>
          <a:srcRect l="13329" r="13359" b="62847"/>
          <a:stretch>
            <a:fillRect/>
          </a:stretch>
        </p:blipFill>
        <p:spPr bwMode="auto">
          <a:xfrm>
            <a:off x="6897216" y="1268760"/>
            <a:ext cx="2376264" cy="1656184"/>
          </a:xfrm>
          <a:prstGeom prst="rect">
            <a:avLst/>
          </a:prstGeom>
          <a:noFill/>
        </p:spPr>
      </p:pic>
      <p:pic>
        <p:nvPicPr>
          <p:cNvPr id="4102" name="Picture 6" descr="D:\Рабочий стол\ответ по запросу из райакимата 2019\шарипов\сканер Шарипов\д 5 уд к медалям\д 5  34 001.jpg"/>
          <p:cNvPicPr>
            <a:picLocks noChangeAspect="1" noChangeArrowheads="1"/>
          </p:cNvPicPr>
          <p:nvPr/>
        </p:nvPicPr>
        <p:blipFill>
          <a:blip r:embed="rId7" cstate="print"/>
          <a:srcRect l="13785" r="10916" b="63500"/>
          <a:stretch>
            <a:fillRect/>
          </a:stretch>
        </p:blipFill>
        <p:spPr bwMode="auto">
          <a:xfrm>
            <a:off x="6681192" y="4797152"/>
            <a:ext cx="2664296" cy="1776197"/>
          </a:xfrm>
          <a:prstGeom prst="rect">
            <a:avLst/>
          </a:prstGeom>
          <a:noFill/>
        </p:spPr>
      </p:pic>
      <p:pic>
        <p:nvPicPr>
          <p:cNvPr id="4103" name="Picture 7" descr="D:\Рабочий стол\ответ по запросу из райакимата 2019\шарипов\сканер Шарипов\д 5 уд к медалям\д 5 ,7,1 001.jpg"/>
          <p:cNvPicPr>
            <a:picLocks noChangeAspect="1" noChangeArrowheads="1"/>
          </p:cNvPicPr>
          <p:nvPr/>
        </p:nvPicPr>
        <p:blipFill>
          <a:blip r:embed="rId8" cstate="print"/>
          <a:srcRect l="15365" t="15138" r="10035" b="48280"/>
          <a:stretch>
            <a:fillRect/>
          </a:stretch>
        </p:blipFill>
        <p:spPr bwMode="auto">
          <a:xfrm>
            <a:off x="3728864" y="3068960"/>
            <a:ext cx="2562492" cy="1728192"/>
          </a:xfrm>
          <a:prstGeom prst="rect">
            <a:avLst/>
          </a:prstGeom>
          <a:noFill/>
        </p:spPr>
      </p:pic>
      <p:pic>
        <p:nvPicPr>
          <p:cNvPr id="4104" name="Picture 8" descr="D:\Рабочий стол\ответ по запросу из райакимата 2019\шарипов\сканер Шарипов\д 5 уд к медалям\д 5 13,1 001.jpg"/>
          <p:cNvPicPr>
            <a:picLocks noChangeAspect="1" noChangeArrowheads="1"/>
          </p:cNvPicPr>
          <p:nvPr/>
        </p:nvPicPr>
        <p:blipFill>
          <a:blip r:embed="rId9" cstate="print"/>
          <a:srcRect l="13879" t="15137" r="13256" b="47019"/>
          <a:stretch>
            <a:fillRect/>
          </a:stretch>
        </p:blipFill>
        <p:spPr bwMode="auto">
          <a:xfrm>
            <a:off x="3728864" y="4797152"/>
            <a:ext cx="2520280" cy="1800200"/>
          </a:xfrm>
          <a:prstGeom prst="rect">
            <a:avLst/>
          </a:prstGeom>
          <a:noFill/>
        </p:spPr>
      </p:pic>
      <p:pic>
        <p:nvPicPr>
          <p:cNvPr id="4105" name="Picture 9" descr="D:\Рабочий стол\ответ по запросу из райакимата 2019\шарипов\сканер Шарипов\д 5 уд к медалям\д 5 24 001.jpg"/>
          <p:cNvPicPr>
            <a:picLocks noChangeAspect="1" noChangeArrowheads="1"/>
          </p:cNvPicPr>
          <p:nvPr/>
        </p:nvPicPr>
        <p:blipFill>
          <a:blip r:embed="rId10" cstate="print"/>
          <a:srcRect l="12167" r="11498" b="63073"/>
          <a:stretch>
            <a:fillRect/>
          </a:stretch>
        </p:blipFill>
        <p:spPr bwMode="auto">
          <a:xfrm>
            <a:off x="632520" y="4869160"/>
            <a:ext cx="2520280" cy="1676760"/>
          </a:xfrm>
          <a:prstGeom prst="rect">
            <a:avLst/>
          </a:prstGeom>
          <a:noFill/>
        </p:spPr>
      </p:pic>
      <p:pic>
        <p:nvPicPr>
          <p:cNvPr id="4106" name="Picture 10" descr="D:\Рабочий стол\ответ по запросу из райакимата 2019\шарипов\сканер Шарипов\д 5 уд к медалям\д 5,11,1 001.jpg"/>
          <p:cNvPicPr>
            <a:picLocks noChangeAspect="1" noChangeArrowheads="1"/>
          </p:cNvPicPr>
          <p:nvPr/>
        </p:nvPicPr>
        <p:blipFill>
          <a:blip r:embed="rId11" cstate="print"/>
          <a:srcRect l="17601" t="12973" r="8343" b="49334"/>
          <a:stretch>
            <a:fillRect/>
          </a:stretch>
        </p:blipFill>
        <p:spPr bwMode="auto">
          <a:xfrm>
            <a:off x="6897216" y="3068960"/>
            <a:ext cx="2376264" cy="16633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avatars.mds.yandex.net/get-pdb/1880804/a6e8701d-ed90-49c2-a783-c7731fe801aa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9567" y="0"/>
            <a:ext cx="1029714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76736" y="620688"/>
            <a:ext cx="7329264" cy="367240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Bookman Old Style" pitchFamily="18" charset="0"/>
                <a:ea typeface="SimHei" pitchFamily="49" charset="-122"/>
                <a:cs typeface="Utsaah" pitchFamily="34" charset="0"/>
              </a:rPr>
              <a:t/>
            </a:r>
            <a:br>
              <a:rPr lang="ru-RU" b="1" dirty="0" smtClean="0">
                <a:latin typeface="Bookman Old Style" pitchFamily="18" charset="0"/>
                <a:ea typeface="SimHei" pitchFamily="49" charset="-122"/>
                <a:cs typeface="Utsaah" pitchFamily="34" charset="0"/>
              </a:rPr>
            </a:br>
            <a:r>
              <a:rPr lang="ru-RU" b="1" dirty="0" smtClean="0">
                <a:latin typeface="Bookman Old Style" pitchFamily="18" charset="0"/>
                <a:ea typeface="SimHei" pitchFamily="49" charset="-122"/>
                <a:cs typeface="Utsaah" pitchFamily="34" charset="0"/>
              </a:rPr>
              <a:t/>
            </a:r>
            <a:br>
              <a:rPr lang="ru-RU" b="1" dirty="0" smtClean="0">
                <a:latin typeface="Bookman Old Style" pitchFamily="18" charset="0"/>
                <a:ea typeface="SimHei" pitchFamily="49" charset="-122"/>
                <a:cs typeface="Utsaah" pitchFamily="34" charset="0"/>
              </a:rPr>
            </a:br>
            <a:r>
              <a:rPr lang="ru-RU" sz="6700" b="1" dirty="0" smtClean="0">
                <a:latin typeface="Batang" pitchFamily="18" charset="-127"/>
                <a:ea typeface="Batang" pitchFamily="18" charset="-127"/>
                <a:cs typeface="Kokila" pitchFamily="34" charset="0"/>
              </a:rPr>
              <a:t>ШАРИПОВ</a:t>
            </a:r>
            <a:br>
              <a:rPr lang="ru-RU" sz="6700" b="1" dirty="0" smtClean="0">
                <a:latin typeface="Batang" pitchFamily="18" charset="-127"/>
                <a:ea typeface="Batang" pitchFamily="18" charset="-127"/>
                <a:cs typeface="Kokila" pitchFamily="34" charset="0"/>
              </a:rPr>
            </a:br>
            <a:r>
              <a:rPr lang="ru-RU" sz="6700" b="1" dirty="0" smtClean="0">
                <a:latin typeface="Batang" pitchFamily="18" charset="-127"/>
                <a:ea typeface="Batang" pitchFamily="18" charset="-127"/>
                <a:cs typeface="Kokila" pitchFamily="34" charset="0"/>
              </a:rPr>
              <a:t> САЯБЕК ШАРИПОВИЧ </a:t>
            </a:r>
            <a:br>
              <a:rPr lang="ru-RU" sz="6700" b="1" dirty="0" smtClean="0">
                <a:latin typeface="Batang" pitchFamily="18" charset="-127"/>
                <a:ea typeface="Batang" pitchFamily="18" charset="-127"/>
                <a:cs typeface="Kokila" pitchFamily="34" charset="0"/>
              </a:rPr>
            </a:br>
            <a:r>
              <a:rPr lang="ru-RU" sz="4000" dirty="0" smtClean="0">
                <a:latin typeface="Gulim" pitchFamily="34" charset="-127"/>
                <a:ea typeface="Gulim" pitchFamily="34" charset="-127"/>
              </a:rPr>
              <a:t>(15.02.1922-24.11.2000) </a:t>
            </a:r>
            <a:br>
              <a:rPr lang="ru-RU" sz="4000" dirty="0" smtClean="0">
                <a:latin typeface="Gulim" pitchFamily="34" charset="-127"/>
                <a:ea typeface="Gulim" pitchFamily="34" charset="-127"/>
              </a:rPr>
            </a:br>
            <a:r>
              <a:rPr lang="ru-RU" sz="4000" dirty="0" smtClean="0">
                <a:latin typeface="Gulim" pitchFamily="34" charset="-127"/>
                <a:ea typeface="Gulim" pitchFamily="34" charset="-127"/>
              </a:rPr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928664" y="4509120"/>
            <a:ext cx="6696744" cy="1752600"/>
          </a:xfrm>
        </p:spPr>
        <p:txBody>
          <a:bodyPr>
            <a:normAutofit fontScale="62500" lnSpcReduction="20000"/>
          </a:bodyPr>
          <a:lstStyle/>
          <a:p>
            <a:r>
              <a:rPr lang="ru-RU" sz="4000" dirty="0" smtClean="0">
                <a:solidFill>
                  <a:schemeClr val="tx1"/>
                </a:solidFill>
                <a:latin typeface="Gulim" pitchFamily="34" charset="-127"/>
                <a:ea typeface="Gulim" pitchFamily="34" charset="-127"/>
              </a:rPr>
              <a:t>ветеран войны и труда, полковник</a:t>
            </a:r>
          </a:p>
          <a:p>
            <a:r>
              <a:rPr lang="ru-RU" sz="4000" dirty="0" smtClean="0">
                <a:solidFill>
                  <a:schemeClr val="tx1"/>
                </a:solidFill>
                <a:latin typeface="Gulim" pitchFamily="34" charset="-127"/>
                <a:ea typeface="Gulim" pitchFamily="34" charset="-127"/>
              </a:rPr>
              <a:t> в отставке.</a:t>
            </a:r>
          </a:p>
          <a:p>
            <a:endParaRPr lang="ru-RU" dirty="0" smtClean="0">
              <a:solidFill>
                <a:schemeClr val="tx1"/>
              </a:solidFill>
              <a:latin typeface="Gulim" pitchFamily="34" charset="-127"/>
              <a:ea typeface="Gulim" pitchFamily="34" charset="-127"/>
            </a:endParaRPr>
          </a:p>
          <a:p>
            <a:endParaRPr lang="ru-RU" dirty="0" smtClean="0">
              <a:solidFill>
                <a:schemeClr val="tx1"/>
              </a:solidFill>
              <a:latin typeface="Gulim" pitchFamily="34" charset="-127"/>
              <a:ea typeface="Gulim" pitchFamily="34" charset="-127"/>
            </a:endParaRPr>
          </a:p>
          <a:p>
            <a:pPr algn="l"/>
            <a:r>
              <a:rPr lang="ru-RU" dirty="0" smtClean="0">
                <a:solidFill>
                  <a:schemeClr val="tx1"/>
                </a:solidFill>
                <a:latin typeface="Gulim" pitchFamily="34" charset="-127"/>
                <a:ea typeface="Gulim" pitchFamily="34" charset="-127"/>
              </a:rPr>
              <a:t>Акколь       2019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4339" name="Picture 3" descr="C:\Users\admin\Desktop\д 27,4,1 00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813"/>
            <a:ext cx="3168650" cy="46085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kartinkijane.ru/pic/201304/1366x768/kartinkijane.ru-261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32920" y="188640"/>
            <a:ext cx="5472608" cy="6048672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latin typeface="Courier New" pitchFamily="49" charset="0"/>
                <a:cs typeface="Courier New" pitchFamily="49" charset="0"/>
              </a:rPr>
              <a:t/>
            </a:r>
            <a:br>
              <a:rPr lang="ru-RU" sz="2400" b="1" dirty="0" smtClean="0">
                <a:latin typeface="Courier New" pitchFamily="49" charset="0"/>
                <a:cs typeface="Courier New" pitchFamily="49" charset="0"/>
              </a:rPr>
            </a:br>
            <a:r>
              <a:rPr lang="ru-RU" sz="2400" b="1" dirty="0" smtClean="0">
                <a:latin typeface="Courier New" pitchFamily="49" charset="0"/>
                <a:cs typeface="Courier New" pitchFamily="49" charset="0"/>
              </a:rPr>
              <a:t>   </a:t>
            </a:r>
            <a:r>
              <a:rPr lang="ru-RU" sz="2400" b="1" dirty="0" err="1" smtClean="0">
                <a:latin typeface="Courier New" pitchFamily="49" charset="0"/>
                <a:cs typeface="Courier New" pitchFamily="49" charset="0"/>
              </a:rPr>
              <a:t>Саябек</a:t>
            </a:r>
            <a:r>
              <a:rPr lang="ru-RU" sz="24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ru-RU" sz="2400" b="1" dirty="0" err="1" smtClean="0">
                <a:latin typeface="Courier New" pitchFamily="49" charset="0"/>
                <a:cs typeface="Courier New" pitchFamily="49" charset="0"/>
              </a:rPr>
              <a:t>Шарипович</a:t>
            </a:r>
            <a:r>
              <a:rPr lang="ru-RU" sz="2400" b="1" dirty="0" smtClean="0">
                <a:latin typeface="Courier New" pitchFamily="49" charset="0"/>
                <a:cs typeface="Courier New" pitchFamily="49" charset="0"/>
              </a:rPr>
              <a:t> родился 15 февраля 1922 г. в ауле </a:t>
            </a:r>
            <a:r>
              <a:rPr lang="ru-RU" sz="2400" b="1" dirty="0" err="1" smtClean="0">
                <a:latin typeface="Courier New" pitchFamily="49" charset="0"/>
                <a:cs typeface="Courier New" pitchFamily="49" charset="0"/>
              </a:rPr>
              <a:t>Кыстау-Карагай</a:t>
            </a:r>
            <a:r>
              <a:rPr lang="ru-RU" sz="24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ru-RU" sz="2400" b="1" dirty="0" err="1" smtClean="0">
                <a:latin typeface="Courier New" pitchFamily="49" charset="0"/>
                <a:cs typeface="Courier New" pitchFamily="49" charset="0"/>
              </a:rPr>
              <a:t>Макинского</a:t>
            </a:r>
            <a:r>
              <a:rPr lang="ru-RU" sz="2400" b="1" dirty="0" smtClean="0">
                <a:latin typeface="Courier New" pitchFamily="49" charset="0"/>
                <a:cs typeface="Courier New" pitchFamily="49" charset="0"/>
              </a:rPr>
              <a:t> района. </a:t>
            </a:r>
            <a:br>
              <a:rPr lang="ru-RU" sz="2400" b="1" dirty="0" smtClean="0">
                <a:latin typeface="Courier New" pitchFamily="49" charset="0"/>
                <a:cs typeface="Courier New" pitchFamily="49" charset="0"/>
              </a:rPr>
            </a:br>
            <a:r>
              <a:rPr lang="ru-RU" sz="2400" b="1" dirty="0" smtClean="0">
                <a:latin typeface="Courier New" pitchFamily="49" charset="0"/>
                <a:cs typeface="Courier New" pitchFamily="49" charset="0"/>
              </a:rPr>
              <a:t>   Получив среднее образование, два предвоенных года проработал учителем в </a:t>
            </a:r>
            <a:r>
              <a:rPr lang="ru-RU" sz="2400" b="1" dirty="0" err="1" smtClean="0">
                <a:latin typeface="Courier New" pitchFamily="49" charset="0"/>
                <a:cs typeface="Courier New" pitchFamily="49" charset="0"/>
              </a:rPr>
              <a:t>Макинском</a:t>
            </a:r>
            <a:r>
              <a:rPr lang="ru-RU" sz="2400" b="1" dirty="0" smtClean="0">
                <a:latin typeface="Courier New" pitchFamily="49" charset="0"/>
                <a:cs typeface="Courier New" pitchFamily="49" charset="0"/>
              </a:rPr>
              <a:t> районе.</a:t>
            </a:r>
            <a:br>
              <a:rPr lang="ru-RU" sz="2400" b="1" dirty="0" smtClean="0">
                <a:latin typeface="Courier New" pitchFamily="49" charset="0"/>
                <a:cs typeface="Courier New" pitchFamily="49" charset="0"/>
              </a:rPr>
            </a:br>
            <a:r>
              <a:rPr lang="ru-RU" sz="2400" b="1" dirty="0" smtClean="0">
                <a:latin typeface="Courier New" pitchFamily="49" charset="0"/>
                <a:cs typeface="Courier New" pitchFamily="49" charset="0"/>
              </a:rPr>
              <a:t>   В октябре 1941 года призван в ряды Красной Армии. Окончив Пензенское артиллерийско-минометного училище, молодым лейтенантом попал на фронт  в 360-й стрелковый полк 74-ой стрелковой дивизии, защищавшей в те дни г.Тулу. </a:t>
            </a:r>
            <a:endParaRPr lang="ru-RU" sz="2400" b="1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8" name="Picture 3" descr="C:\Users\admin\Desktop\фото в групп 2,1 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496" y="3501008"/>
            <a:ext cx="3744416" cy="2657856"/>
          </a:xfrm>
          <a:prstGeom prst="rect">
            <a:avLst/>
          </a:prstGeom>
          <a:noFill/>
        </p:spPr>
      </p:pic>
      <p:pic>
        <p:nvPicPr>
          <p:cNvPr id="9" name="Picture 5" descr="D:\Рабочий стол\ответ по запросу из райакимата 2019\шарипов\сканер Шарипов\фото в группе ветеранов\фото в групп3 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6496" y="548680"/>
            <a:ext cx="3616548" cy="2448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kartinkijane.ru/pic/201304/1366x768/kartinkijane.ru-261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20952" y="332656"/>
            <a:ext cx="4968552" cy="6525344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700" dirty="0" smtClean="0"/>
              <a:t>         В 1942-1943 гг. в командир минометного взвода </a:t>
            </a:r>
            <a:r>
              <a:rPr lang="ru-RU" sz="2700" dirty="0" err="1" smtClean="0"/>
              <a:t>Шарипов</a:t>
            </a:r>
            <a:r>
              <a:rPr lang="ru-RU" sz="2700" dirty="0" smtClean="0"/>
              <a:t> С.Ш. участвовал в освобождении               г. Ефремов и г. </a:t>
            </a:r>
            <a:r>
              <a:rPr lang="ru-RU" sz="2700" dirty="0" err="1" smtClean="0"/>
              <a:t>Ельц</a:t>
            </a:r>
            <a:r>
              <a:rPr lang="ru-RU" sz="2700" dirty="0" smtClean="0"/>
              <a:t> Тульской области, </a:t>
            </a:r>
            <a:r>
              <a:rPr lang="ru-RU" sz="2700" dirty="0" err="1" smtClean="0"/>
              <a:t>г.Косторное</a:t>
            </a:r>
            <a:r>
              <a:rPr lang="ru-RU" sz="2700" dirty="0" smtClean="0"/>
              <a:t> и г.Старый Оскол Белгородской области. </a:t>
            </a:r>
            <a:br>
              <a:rPr lang="ru-RU" sz="2700" dirty="0" smtClean="0"/>
            </a:br>
            <a:r>
              <a:rPr lang="ru-RU" sz="2700" dirty="0" smtClean="0"/>
              <a:t>Пройдя жестокие бои на Курско-Белгородском направлении, </a:t>
            </a:r>
            <a:r>
              <a:rPr lang="ru-RU" sz="2700" dirty="0" err="1" smtClean="0"/>
              <a:t>Корсунь-Шевченковской</a:t>
            </a:r>
            <a:r>
              <a:rPr lang="ru-RU" sz="2700" dirty="0" smtClean="0"/>
              <a:t>, </a:t>
            </a:r>
            <a:r>
              <a:rPr lang="ru-RU" sz="2700" dirty="0" err="1" smtClean="0"/>
              <a:t>Яссо-Кишиневской</a:t>
            </a:r>
            <a:r>
              <a:rPr lang="ru-RU" sz="2700" dirty="0" smtClean="0"/>
              <a:t>  и </a:t>
            </a:r>
            <a:r>
              <a:rPr lang="ru-RU" sz="2700" dirty="0" err="1" smtClean="0"/>
              <a:t>Батанской</a:t>
            </a:r>
            <a:r>
              <a:rPr lang="ru-RU" sz="2700" dirty="0" smtClean="0"/>
              <a:t> операциях 74 –я стрелковая дивизия, в которой сражался </a:t>
            </a:r>
            <a:r>
              <a:rPr lang="ru-RU" sz="2700" dirty="0" err="1" smtClean="0"/>
              <a:t>Шарипов</a:t>
            </a:r>
            <a:r>
              <a:rPr lang="ru-RU" sz="2700" dirty="0" smtClean="0"/>
              <a:t> С.Ш , заслужила два ордена «Красного Знамени» и орден «Богдана Хмельницкого».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         </a:t>
            </a: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/>
          </a:p>
        </p:txBody>
      </p:sp>
      <p:pic>
        <p:nvPicPr>
          <p:cNvPr id="15363" name="Picture 3" descr="C:\Users\admin\Desktop\д 1,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504" y="1700808"/>
            <a:ext cx="1349375" cy="1862630"/>
          </a:xfrm>
          <a:prstGeom prst="rect">
            <a:avLst/>
          </a:prstGeom>
          <a:noFill/>
        </p:spPr>
      </p:pic>
      <p:pic>
        <p:nvPicPr>
          <p:cNvPr id="15364" name="Picture 4" descr="C:\Users\admin\Desktop\д 1,3 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504" y="3717032"/>
            <a:ext cx="4014961" cy="2847118"/>
          </a:xfrm>
          <a:prstGeom prst="rect">
            <a:avLst/>
          </a:prstGeom>
          <a:noFill/>
        </p:spPr>
      </p:pic>
      <p:pic>
        <p:nvPicPr>
          <p:cNvPr id="10" name="Рисунок 9" descr="C:\Users\Архив\Desktop\Шарипов 1999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8664" y="476672"/>
            <a:ext cx="2448272" cy="3096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kartinkijane.ru/pic/201304/1366x768/kartinkijane.ru-261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60912" y="3212976"/>
            <a:ext cx="5177780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ru-RU" dirty="0" smtClean="0"/>
              <a:t>       </a:t>
            </a:r>
            <a:r>
              <a:rPr lang="ru-RU" sz="3100" dirty="0" err="1" smtClean="0"/>
              <a:t>Шарипов</a:t>
            </a:r>
            <a:r>
              <a:rPr lang="ru-RU" sz="3100" dirty="0" smtClean="0"/>
              <a:t> С.Ш. прошел боевой путь от г. Ельца до г. Инсбрука. Войну закончил в австрийских Альпах. За активное участие в боях, проявленный героизм и мужество </a:t>
            </a:r>
            <a:r>
              <a:rPr lang="ru-RU" sz="3100" dirty="0" err="1" smtClean="0"/>
              <a:t>Шарипов</a:t>
            </a:r>
            <a:r>
              <a:rPr lang="ru-RU" sz="3100" dirty="0" smtClean="0"/>
              <a:t> С.Ш. был награжден орденами «Александра Невского», «Отечественной войны </a:t>
            </a:r>
            <a:r>
              <a:rPr lang="en-US" sz="3100" dirty="0" smtClean="0"/>
              <a:t>I</a:t>
            </a:r>
            <a:r>
              <a:rPr lang="ru-RU" sz="3100" dirty="0" smtClean="0"/>
              <a:t>-ой и </a:t>
            </a:r>
            <a:r>
              <a:rPr lang="en-US" sz="3100" dirty="0" smtClean="0"/>
              <a:t>II</a:t>
            </a:r>
            <a:r>
              <a:rPr lang="ru-RU" sz="3100" dirty="0" smtClean="0"/>
              <a:t>-ой  степени», «Боевого Красного Знамени», «Красной Звезды», медалями «За отвагу», «За победу над Германией», «</a:t>
            </a:r>
            <a:r>
              <a:rPr lang="ru-RU" sz="3100" dirty="0" err="1" smtClean="0"/>
              <a:t>Ерен</a:t>
            </a:r>
            <a:r>
              <a:rPr lang="ru-RU" sz="3100" dirty="0" smtClean="0"/>
              <a:t> е</a:t>
            </a:r>
            <a:r>
              <a:rPr lang="kk-KZ" sz="3100" dirty="0" smtClean="0"/>
              <a:t>ң</a:t>
            </a:r>
            <a:r>
              <a:rPr lang="ru-RU" sz="3100" dirty="0" smtClean="0"/>
              <a:t>бег</a:t>
            </a:r>
            <a:r>
              <a:rPr lang="kk-KZ" sz="3100" dirty="0" smtClean="0"/>
              <a:t>і ү</a:t>
            </a:r>
            <a:r>
              <a:rPr lang="ru-RU" sz="3100" dirty="0" err="1" smtClean="0"/>
              <a:t>ш</a:t>
            </a:r>
            <a:r>
              <a:rPr lang="kk-KZ" sz="3100" dirty="0" smtClean="0"/>
              <a:t>і</a:t>
            </a:r>
            <a:r>
              <a:rPr lang="ru-RU" sz="3100" dirty="0" err="1" smtClean="0"/>
              <a:t>н</a:t>
            </a:r>
            <a:r>
              <a:rPr lang="ru-RU" sz="3100" dirty="0" smtClean="0"/>
              <a:t>», «Ветеран Вооруженных сил».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dirty="0"/>
          </a:p>
        </p:txBody>
      </p:sp>
      <p:pic>
        <p:nvPicPr>
          <p:cNvPr id="1026" name="Picture 2" descr="https://bag-auction.eu/wp-content/uploads/2019/05/258_1ak.jpg"/>
          <p:cNvPicPr>
            <a:picLocks noChangeAspect="1" noChangeArrowheads="1"/>
          </p:cNvPicPr>
          <p:nvPr/>
        </p:nvPicPr>
        <p:blipFill>
          <a:blip r:embed="rId3" cstate="print"/>
          <a:srcRect l="20000" r="22500" b="10000"/>
          <a:stretch>
            <a:fillRect/>
          </a:stretch>
        </p:blipFill>
        <p:spPr bwMode="auto">
          <a:xfrm>
            <a:off x="344488" y="476672"/>
            <a:ext cx="1656184" cy="2592288"/>
          </a:xfrm>
          <a:prstGeom prst="rect">
            <a:avLst/>
          </a:prstGeom>
          <a:noFill/>
        </p:spPr>
      </p:pic>
      <p:pic>
        <p:nvPicPr>
          <p:cNvPr id="1030" name="Picture 6" descr="http://go32.ru/uploads/posts/2014-11/1416564553_orden.jpg"/>
          <p:cNvPicPr>
            <a:picLocks noChangeAspect="1" noChangeArrowheads="1"/>
          </p:cNvPicPr>
          <p:nvPr/>
        </p:nvPicPr>
        <p:blipFill>
          <a:blip r:embed="rId4" cstate="print"/>
          <a:srcRect l="14955" r="7766" b="8042"/>
          <a:stretch>
            <a:fillRect/>
          </a:stretch>
        </p:blipFill>
        <p:spPr bwMode="auto">
          <a:xfrm>
            <a:off x="2000672" y="4509120"/>
            <a:ext cx="2054220" cy="1872208"/>
          </a:xfrm>
          <a:prstGeom prst="rect">
            <a:avLst/>
          </a:prstGeom>
          <a:noFill/>
        </p:spPr>
      </p:pic>
      <p:pic>
        <p:nvPicPr>
          <p:cNvPr id="1032" name="Picture 8" descr="https://kaz.tengrinews.kz/pobediteli/userdata/star.jpg"/>
          <p:cNvPicPr>
            <a:picLocks noChangeAspect="1" noChangeArrowheads="1"/>
          </p:cNvPicPr>
          <p:nvPr/>
        </p:nvPicPr>
        <p:blipFill>
          <a:blip r:embed="rId5" cstate="print"/>
          <a:srcRect l="21735" t="5913" r="24402" b="13601"/>
          <a:stretch>
            <a:fillRect/>
          </a:stretch>
        </p:blipFill>
        <p:spPr bwMode="auto">
          <a:xfrm>
            <a:off x="2072680" y="476672"/>
            <a:ext cx="1858786" cy="1944216"/>
          </a:xfrm>
          <a:prstGeom prst="rect">
            <a:avLst/>
          </a:prstGeom>
          <a:noFill/>
        </p:spPr>
      </p:pic>
      <p:pic>
        <p:nvPicPr>
          <p:cNvPr id="1036" name="Picture 12" descr="http://vsemedali.ru/news/item/f00/s02/n0000248/pic/000000.jpg"/>
          <p:cNvPicPr>
            <a:picLocks noChangeAspect="1" noChangeArrowheads="1"/>
          </p:cNvPicPr>
          <p:nvPr/>
        </p:nvPicPr>
        <p:blipFill>
          <a:blip r:embed="rId6" cstate="print"/>
          <a:srcRect l="21020" r="21525" b="2680"/>
          <a:stretch>
            <a:fillRect/>
          </a:stretch>
        </p:blipFill>
        <p:spPr bwMode="auto">
          <a:xfrm>
            <a:off x="2360712" y="2564904"/>
            <a:ext cx="1152128" cy="1800200"/>
          </a:xfrm>
          <a:prstGeom prst="rect">
            <a:avLst/>
          </a:prstGeom>
          <a:noFill/>
        </p:spPr>
      </p:pic>
      <p:pic>
        <p:nvPicPr>
          <p:cNvPr id="1038" name="Picture 14" descr="http://92school.ru/museum/Kart/Ordena/Ordkrasznam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4488" y="3212976"/>
            <a:ext cx="1588303" cy="31683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kartinkijane.ru/pic/201304/1366x768/kartinkijane.ru-261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906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92960" y="476672"/>
            <a:ext cx="4968552" cy="5976664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/>
              <a:t>	</a:t>
            </a:r>
            <a:r>
              <a:rPr lang="ru-RU" sz="2200" dirty="0" smtClean="0"/>
              <a:t>До конца 1945 года  </a:t>
            </a:r>
            <a:r>
              <a:rPr lang="ru-RU" sz="2200" dirty="0" err="1" smtClean="0"/>
              <a:t>Саябек</a:t>
            </a:r>
            <a:r>
              <a:rPr lang="ru-RU" sz="2200" dirty="0" smtClean="0"/>
              <a:t> </a:t>
            </a:r>
            <a:r>
              <a:rPr lang="ru-RU" sz="2200" dirty="0" err="1" smtClean="0"/>
              <a:t>Шарипович</a:t>
            </a:r>
            <a:r>
              <a:rPr lang="ru-RU" sz="2200" dirty="0" smtClean="0"/>
              <a:t> </a:t>
            </a:r>
            <a:r>
              <a:rPr lang="kk-KZ" sz="2200" dirty="0" smtClean="0"/>
              <a:t>служил</a:t>
            </a:r>
            <a:r>
              <a:rPr lang="ru-RU" sz="2200" dirty="0" smtClean="0"/>
              <a:t> в Румынии преподавателем на курсах усовершенствования офицерских кадров, в Болгарии командовал артиллерийским дивизионом.</a:t>
            </a:r>
            <a:br>
              <a:rPr lang="ru-RU" sz="2200" dirty="0" smtClean="0"/>
            </a:br>
            <a:r>
              <a:rPr lang="ru-RU" sz="2200" dirty="0" smtClean="0"/>
              <a:t> С 1948 по 1950 годы служил в Венгрии и Австрии. В марте 1953 года вернулся на родину, продолжал службу в Туркестанском военном округе г. Ташкент и в Восточно-Казахстанской области.</a:t>
            </a:r>
            <a:br>
              <a:rPr lang="ru-RU" sz="2200" dirty="0" smtClean="0"/>
            </a:br>
            <a:r>
              <a:rPr lang="kk-KZ" sz="2200" dirty="0" smtClean="0"/>
              <a:t> </a:t>
            </a:r>
            <a:r>
              <a:rPr lang="ru-RU" sz="2200" dirty="0" smtClean="0"/>
              <a:t>В 1965 году </a:t>
            </a:r>
            <a:r>
              <a:rPr lang="ru-RU" sz="2200" dirty="0" err="1" smtClean="0"/>
              <a:t>Шарипов</a:t>
            </a:r>
            <a:r>
              <a:rPr lang="ru-RU" sz="2200" dirty="0" smtClean="0"/>
              <a:t> С.Ш.  назначается военным комиссаром Алексеевского райвоенкомата, где служил в течение 16 лет до выхода в отставку. </a:t>
            </a:r>
            <a:endParaRPr lang="ru-RU" sz="2200" dirty="0"/>
          </a:p>
        </p:txBody>
      </p:sp>
      <p:pic>
        <p:nvPicPr>
          <p:cNvPr id="19459" name="Picture 3" descr="C:\Users\admin\Desktop\д 26 7 фото с М Ягодинским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528" y="3356992"/>
            <a:ext cx="3587750" cy="3044825"/>
          </a:xfrm>
          <a:prstGeom prst="rect">
            <a:avLst/>
          </a:prstGeom>
          <a:noFill/>
        </p:spPr>
      </p:pic>
      <p:pic>
        <p:nvPicPr>
          <p:cNvPr id="19460" name="Picture 4" descr="C:\Users\admin\Desktop\д 16 ,2 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4488" y="332657"/>
            <a:ext cx="4174063" cy="2664296"/>
          </a:xfrm>
          <a:prstGeom prst="rect">
            <a:avLst/>
          </a:prstGeom>
          <a:noFill/>
        </p:spPr>
      </p:pic>
      <p:sp>
        <p:nvSpPr>
          <p:cNvPr id="10" name="Содержимое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kartinkijane.ru/pic/201304/1366x768/kartinkijane.ru-261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906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88904" y="332656"/>
            <a:ext cx="5472608" cy="6120680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ru-RU" sz="6000" dirty="0" smtClean="0"/>
              <a:t>  </a:t>
            </a:r>
          </a:p>
          <a:p>
            <a:pPr>
              <a:buNone/>
            </a:pPr>
            <a:r>
              <a:rPr lang="ru-RU" sz="6000" dirty="0" smtClean="0">
                <a:latin typeface="+mj-lt"/>
              </a:rPr>
              <a:t>    Четырежды избирался депутатом Алексеевского районного Совета депутатов трудящихся, с 1965-1971гг, являлся членом Совета Ветеранов 360 стрелкового полка, председателем  Совета ветеранов Алексеевского района. Вел большую </a:t>
            </a:r>
            <a:r>
              <a:rPr lang="ru-RU" sz="6000" dirty="0" err="1" smtClean="0">
                <a:latin typeface="+mj-lt"/>
              </a:rPr>
              <a:t>военно</a:t>
            </a:r>
            <a:r>
              <a:rPr lang="ru-RU" sz="6000" dirty="0" smtClean="0">
                <a:latin typeface="+mj-lt"/>
              </a:rPr>
              <a:t>- патриотическую работу среди населения района.</a:t>
            </a:r>
            <a:br>
              <a:rPr lang="ru-RU" sz="6000" dirty="0" smtClean="0">
                <a:latin typeface="+mj-lt"/>
              </a:rPr>
            </a:br>
            <a:r>
              <a:rPr lang="ru-RU" sz="6000" dirty="0" smtClean="0">
                <a:latin typeface="+mj-lt"/>
              </a:rPr>
              <a:t>В течение 1979-1981 годов за лучшие показатели в работе по гражданской обороне Алексеевского района удостаивался переходящего Красного Знамени Целиноградского обкома  Компартии Казахстана и облисполкома.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dirty="0"/>
          </a:p>
        </p:txBody>
      </p:sp>
      <p:pic>
        <p:nvPicPr>
          <p:cNvPr id="20482" name="Picture 2" descr="C:\Users\admin\Desktop\фото с женой улжан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488" y="3789040"/>
            <a:ext cx="3895725" cy="2673350"/>
          </a:xfrm>
          <a:prstGeom prst="rect">
            <a:avLst/>
          </a:prstGeom>
          <a:noFill/>
        </p:spPr>
      </p:pic>
      <p:pic>
        <p:nvPicPr>
          <p:cNvPr id="20483" name="Picture 3" descr="D:\Новый том старый рабочий стол\Рабочий стол\Акколь фото для выставки\1990 Москва  военный комиссар Алексеевского райвоенкомата  Шарипов с однополчанами 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4488" y="764704"/>
            <a:ext cx="3878337" cy="27670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kartinkijane.ru/pic/201304/1366x768/kartinkijane.ru-261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906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6816" y="332656"/>
            <a:ext cx="6264696" cy="4464496"/>
          </a:xfrm>
        </p:spPr>
        <p:txBody>
          <a:bodyPr>
            <a:noAutofit/>
          </a:bodyPr>
          <a:lstStyle/>
          <a:p>
            <a:pPr algn="just"/>
            <a:r>
              <a:rPr lang="ru-RU" sz="2200" dirty="0" smtClean="0"/>
              <a:t>В</a:t>
            </a:r>
            <a:r>
              <a:rPr lang="kk-KZ" sz="2200" dirty="0" smtClean="0"/>
              <a:t>С 1979 г</a:t>
            </a:r>
            <a:r>
              <a:rPr lang="ru-RU" sz="2200" dirty="0" smtClean="0"/>
              <a:t>. работал инспектором отдела кадров СМП- 115, затем начальником штаба ГО Алексеевского района до 1989 года. </a:t>
            </a:r>
            <a:br>
              <a:rPr lang="ru-RU" sz="2200" dirty="0" smtClean="0"/>
            </a:br>
            <a:r>
              <a:rPr lang="ru-RU" sz="2200" dirty="0" smtClean="0"/>
              <a:t> 2000 г. к 55-й годовщине Победы в ВОВ ему присвоено воинское звание полковник. </a:t>
            </a:r>
            <a:br>
              <a:rPr lang="ru-RU" sz="2200" dirty="0" smtClean="0"/>
            </a:br>
            <a:r>
              <a:rPr lang="ru-RU" sz="2200" dirty="0" smtClean="0"/>
              <a:t>Везде где служил и работал </a:t>
            </a:r>
            <a:r>
              <a:rPr lang="ru-RU" sz="2200" dirty="0" err="1" smtClean="0"/>
              <a:t>Шарипов</a:t>
            </a:r>
            <a:r>
              <a:rPr lang="ru-RU" sz="2200" dirty="0" smtClean="0"/>
              <a:t> С.Ш., он всегда проявлял высокие моральные качества дисциплинированность, стойкость, глубокие знания военного дела и преданность Родине. Активно участвовал в общественной работе, состоял членом идеологической комиссии </a:t>
            </a:r>
            <a:r>
              <a:rPr lang="ru-RU" sz="2200" dirty="0" err="1" smtClean="0"/>
              <a:t>Больше-Нарымского</a:t>
            </a:r>
            <a:r>
              <a:rPr lang="ru-RU" sz="2200" dirty="0" smtClean="0"/>
              <a:t> производственного партийного комитета ВКО. </a:t>
            </a:r>
            <a:endParaRPr lang="ru-RU" sz="2200" dirty="0"/>
          </a:p>
        </p:txBody>
      </p:sp>
      <p:pic>
        <p:nvPicPr>
          <p:cNvPr id="18435" name="Picture 3" descr="C:\Users\admin\Desktop\д 18,1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496" y="4797152"/>
            <a:ext cx="4230439" cy="1619279"/>
          </a:xfrm>
          <a:prstGeom prst="rect">
            <a:avLst/>
          </a:prstGeom>
          <a:noFill/>
        </p:spPr>
      </p:pic>
      <p:pic>
        <p:nvPicPr>
          <p:cNvPr id="18437" name="Picture 5" descr="C:\Users\admin\Desktop\билет идеолог комиссии 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5938" y="4869160"/>
            <a:ext cx="4797582" cy="1512168"/>
          </a:xfrm>
          <a:prstGeom prst="rect">
            <a:avLst/>
          </a:prstGeom>
          <a:noFill/>
        </p:spPr>
      </p:pic>
      <p:pic>
        <p:nvPicPr>
          <p:cNvPr id="9" name="Picture 2" descr="C:\Users\admin\Desktop\д 30,  11 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4608" y="188640"/>
            <a:ext cx="1656184" cy="2337676"/>
          </a:xfrm>
          <a:prstGeom prst="rect">
            <a:avLst/>
          </a:prstGeom>
          <a:noFill/>
        </p:spPr>
      </p:pic>
      <p:pic>
        <p:nvPicPr>
          <p:cNvPr id="11" name="Picture 2" descr="C:\Users\admin\Desktop\личное фото 1 001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6496" y="1700808"/>
            <a:ext cx="1944216" cy="28955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kartinkijane.ru/pic/201304/1366x768/kartinkijane.ru-261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906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20952" y="476672"/>
            <a:ext cx="5033764" cy="612068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>
                <a:latin typeface="+mj-lt"/>
              </a:rPr>
              <a:t>    </a:t>
            </a:r>
            <a:r>
              <a:rPr lang="ru-RU" sz="3400" dirty="0" smtClean="0"/>
              <a:t>Награжден медалью «Ветеран труда» и более 30-ти других медалей и нагрудных знаков. С. </a:t>
            </a:r>
            <a:r>
              <a:rPr lang="ru-RU" sz="3400" dirty="0" err="1" smtClean="0"/>
              <a:t>Шарипов</a:t>
            </a:r>
            <a:r>
              <a:rPr lang="ru-RU" sz="3400" dirty="0" smtClean="0"/>
              <a:t> дважды удостаивался Почетных грамот Президиума Верховного Совета Казахской ССР.</a:t>
            </a:r>
          </a:p>
          <a:p>
            <a:pPr>
              <a:buNone/>
            </a:pPr>
            <a:r>
              <a:rPr lang="ru-RU" sz="3400" dirty="0" smtClean="0"/>
              <a:t>    Чутко и внимательно </a:t>
            </a:r>
            <a:r>
              <a:rPr lang="ru-RU" sz="3400" dirty="0" err="1" smtClean="0"/>
              <a:t>Саябек</a:t>
            </a:r>
            <a:r>
              <a:rPr lang="ru-RU" sz="3400" dirty="0" smtClean="0"/>
              <a:t>  </a:t>
            </a:r>
            <a:r>
              <a:rPr lang="ru-RU" sz="3400" dirty="0" err="1" smtClean="0"/>
              <a:t>Шарипович</a:t>
            </a:r>
            <a:r>
              <a:rPr lang="ru-RU" sz="3400" dirty="0" smtClean="0"/>
              <a:t> относился к людям, пользовался заслуженным авторитетом и уважением жителей </a:t>
            </a:r>
            <a:r>
              <a:rPr lang="ru-RU" sz="3400" dirty="0" err="1" smtClean="0"/>
              <a:t>Аккольского</a:t>
            </a:r>
            <a:r>
              <a:rPr lang="ru-RU" sz="3400" dirty="0" smtClean="0"/>
              <a:t> района. Свой жизненный путь на земле он закончил 24 ноября 2000 года.</a:t>
            </a:r>
          </a:p>
          <a:p>
            <a:endParaRPr lang="ru-RU" dirty="0"/>
          </a:p>
        </p:txBody>
      </p:sp>
      <p:pic>
        <p:nvPicPr>
          <p:cNvPr id="21506" name="Picture 2" descr="D:\Рабочий стол\ответ по запросу из райакимата 2019\шарипов\сканер Шарипов\никролог\ниткролог1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504" y="620688"/>
            <a:ext cx="4104456" cy="56448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283</Words>
  <Application>Microsoft Office PowerPoint</Application>
  <PresentationFormat>Лист A4 (210x297 мм)</PresentationFormat>
  <Paragraphs>24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Шарипов  Саят Шарипович 15.02.1922 - 24.11.2000 ветеран войны, труда, полковник в отставке</vt:lpstr>
      <vt:lpstr>  ШАРИПОВ  САЯБЕК ШАРИПОВИЧ  (15.02.1922-24.11.2000)    </vt:lpstr>
      <vt:lpstr>    Саябек Шарипович родился 15 февраля 1922 г. в ауле Кыстау-Карагай Макинского района.     Получив среднее образование, два предвоенных года проработал учителем в Макинском районе.    В октябре 1941 года призван в ряды Красной Армии. Окончив Пензенское артиллерийско-минометного училище, молодым лейтенантом попал на фронт  в 360-й стрелковый полк 74-ой стрелковой дивизии, защищавшей в те дни г.Тулу. </vt:lpstr>
      <vt:lpstr>         В 1942-1943 гг. в командир минометного взвода Шарипов С.Ш. участвовал в освобождении               г. Ефремов и г. Ельц Тульской области, г.Косторное и г.Старый Оскол Белгородской области.  Пройдя жестокие бои на Курско-Белгородском направлении, Корсунь-Шевченковской, Яссо-Кишиневской  и Батанской операциях 74 –я стрелковая дивизия, в которой сражался Шарипов С.Ш , заслужила два ордена «Красного Знамени» и орден «Богдана Хмельницкого».           </vt:lpstr>
      <vt:lpstr>       Шарипов С.Ш. прошел боевой путь от г. Ельца до г. Инсбрука. Войну закончил в австрийских Альпах. За активное участие в боях, проявленный героизм и мужество Шарипов С.Ш. был награжден орденами «Александра Невского», «Отечественной войны I-ой и II-ой  степени», «Боевого Красного Знамени», «Красной Звезды», медалями «За отвагу», «За победу над Германией», «Ерен еңбегі үшін», «Ветеран Вооруженных сил». </vt:lpstr>
      <vt:lpstr> До конца 1945 года  Саябек Шарипович служил в Румынии преподавателем на курсах усовершенствования офицерских кадров, в Болгарии командовал артиллерийским дивизионом.  С 1948 по 1950 годы служил в Венгрии и Австрии. В марте 1953 года вернулся на родину, продолжал службу в Туркестанском военном округе г. Ташкент и в Восточно-Казахстанской области.  В 1965 году Шарипов С.Ш.  назначается военным комиссаром Алексеевского райвоенкомата, где служил в течение 16 лет до выхода в отставку. </vt:lpstr>
      <vt:lpstr>Слайд 7</vt:lpstr>
      <vt:lpstr>ВС 1979 г. работал инспектором отдела кадров СМП- 115, затем начальником штаба ГО Алексеевского района до 1989 года.   2000 г. к 55-й годовщине Победы в ВОВ ему присвоено воинское звание полковник.  Везде где служил и работал Шарипов С.Ш., он всегда проявлял высокие моральные качества дисциплинированность, стойкость, глубокие знания военного дела и преданность Родине. Активно участвовал в общественной работе, состоял членом идеологической комиссии Больше-Нарымского производственного партийного комитета ВКО. </vt:lpstr>
      <vt:lpstr>Слайд 9</vt:lpstr>
      <vt:lpstr>За свою жизнь Шарипов С.Ш. воспитал  троих детей.        Старшая дочь Лаура 1953 г.р. окончила Карагандинский кооперативный институт,  проработала в Карагандинском облпотребсоюзе начальником книжного отдела, в настоящее время на заслуженном отдыхе. Лаура Саябековна Темирбулатова (Шарипова) проживает в  г.Караганде мкр. Шахтерский, квартал 10, дом 15. У Лауры Саябековны две дочери. Старшая Динара работает в  банке с VIP клиентами, вторая Асема, живет и работает в Канаде более 15 лет.       Сын Алтай (1954 -2014гг.) – окончил кооперативный институт.  Сын Алтая - Дамир, закончил Военный институт, с января по июнь 2019 года проходил учебу в г. Санкт-Петербург РФ, в Михайловской артиллерийской академии, на данный момент учится в Национальном университете обороны им.1-го Президента РК. Н.Назарбаева.        Сын Серик -(1957-2017гг.)  воспитал одного сына Милана. Милан на данный момент не женат. Жизненный путь С.Ш. Шарипова продолжают                 5 внуков, 11 правнуков. </vt:lpstr>
      <vt:lpstr>Слайд 11</vt:lpstr>
      <vt:lpstr>Слайд 12</vt:lpstr>
      <vt:lpstr>Слайд 13</vt:lpstr>
      <vt:lpstr>Почетные грамоты</vt:lpstr>
      <vt:lpstr>Слайд 15</vt:lpstr>
      <vt:lpstr>Удостоверения к медалям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54</cp:revision>
  <dcterms:created xsi:type="dcterms:W3CDTF">2019-11-21T08:21:27Z</dcterms:created>
  <dcterms:modified xsi:type="dcterms:W3CDTF">2020-03-27T04:52:13Z</dcterms:modified>
</cp:coreProperties>
</file>